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39552" y="1772816"/>
            <a:ext cx="8064896" cy="4608512"/>
          </a:xfrm>
        </p:spPr>
        <p:txBody>
          <a:bodyPr/>
          <a:lstStyle/>
          <a:p>
            <a:pPr algn="just"/>
            <a:r>
              <a:rPr lang="ru-RU" dirty="0"/>
              <a:t>п</a:t>
            </a:r>
            <a:r>
              <a:rPr lang="ru-RU" dirty="0" smtClean="0"/>
              <a:t>раво на учет расходов возникает только при наличии достоверных документов, подтверждающих поставку товаров; </a:t>
            </a:r>
          </a:p>
          <a:p>
            <a:pPr algn="just"/>
            <a:r>
              <a:rPr lang="ru-RU" dirty="0"/>
              <a:t>д</a:t>
            </a:r>
            <a:r>
              <a:rPr lang="ru-RU" dirty="0" smtClean="0"/>
              <a:t>альнейшая перепродажа товаров не влечет автоматическое признание документов, подтверждающих их покупку, достоверными; </a:t>
            </a:r>
          </a:p>
          <a:p>
            <a:pPr algn="just"/>
            <a:r>
              <a:rPr lang="ru-RU" dirty="0" smtClean="0"/>
              <a:t> при взаимодействии с «технической» компанией применение расчетного метода невозможно.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80920" cy="1512168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800" dirty="0">
                <a:solidFill>
                  <a:srgbClr val="43A5FF"/>
                </a:solidFill>
                <a:latin typeface="Arial" pitchFamily="34" charset="0"/>
                <a:cs typeface="Arial" pitchFamily="34" charset="0"/>
              </a:rPr>
              <a:t>Постановление </a:t>
            </a:r>
            <a:r>
              <a:rPr lang="ru-RU" altLang="ru-RU" sz="2800" dirty="0" smtClean="0">
                <a:solidFill>
                  <a:srgbClr val="43A5FF"/>
                </a:solidFill>
                <a:latin typeface="Arial" pitchFamily="34" charset="0"/>
                <a:cs typeface="Arial" pitchFamily="34" charset="0"/>
              </a:rPr>
              <a:t>Арбитражного суда Западно-Сибирского округа от 09.08.2022 </a:t>
            </a:r>
            <a:br>
              <a:rPr lang="ru-RU" altLang="ru-RU" sz="2800" dirty="0" smtClean="0">
                <a:solidFill>
                  <a:srgbClr val="43A5FF"/>
                </a:solidFill>
                <a:latin typeface="Arial" pitchFamily="34" charset="0"/>
                <a:cs typeface="Arial" pitchFamily="34" charset="0"/>
              </a:rPr>
            </a:br>
            <a:r>
              <a:rPr lang="ru-RU" altLang="ru-RU" sz="2800" dirty="0" smtClean="0">
                <a:solidFill>
                  <a:srgbClr val="43A5FF"/>
                </a:solidFill>
                <a:latin typeface="Arial" pitchFamily="34" charset="0"/>
                <a:cs typeface="Arial" pitchFamily="34" charset="0"/>
              </a:rPr>
              <a:t>№ А75-8316/2021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2957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95536" y="1772816"/>
            <a:ext cx="8424936" cy="4896544"/>
          </a:xfrm>
        </p:spPr>
        <p:txBody>
          <a:bodyPr>
            <a:normAutofit/>
          </a:bodyPr>
          <a:lstStyle/>
          <a:p>
            <a:pPr algn="just"/>
            <a:r>
              <a:rPr lang="ru-RU" sz="2200" dirty="0"/>
              <a:t>л</a:t>
            </a:r>
            <a:r>
              <a:rPr lang="ru-RU" sz="2200" dirty="0" smtClean="0"/>
              <a:t>ьгота по </a:t>
            </a:r>
            <a:r>
              <a:rPr lang="ru-RU" sz="2200" dirty="0" err="1" smtClean="0"/>
              <a:t>пп</a:t>
            </a:r>
            <a:r>
              <a:rPr lang="ru-RU" sz="2200" dirty="0" smtClean="0"/>
              <a:t>. 30 п. 3 ст. 149 НК РФ призвана снизить налоговое бремя для управляющих компаний, которые несут дополнительные расходы за счет привлечения к выполнению работ сторонних организаций;</a:t>
            </a:r>
          </a:p>
          <a:p>
            <a:pPr algn="just"/>
            <a:r>
              <a:rPr lang="ru-RU" sz="2200" dirty="0"/>
              <a:t>к</a:t>
            </a:r>
            <a:r>
              <a:rPr lang="ru-RU" sz="2200" dirty="0" smtClean="0"/>
              <a:t>омпании, намеренно создающие условия для приобретения услуг у созданных ими же организаций, к такой категории отнести нельзя;</a:t>
            </a:r>
          </a:p>
          <a:p>
            <a:pPr algn="just"/>
            <a:r>
              <a:rPr lang="ru-RU" sz="2200" dirty="0"/>
              <a:t>п</a:t>
            </a:r>
            <a:r>
              <a:rPr lang="ru-RU" sz="2200" dirty="0" smtClean="0"/>
              <a:t>ередача функций по содержанию  и ремонту общего имущества в многоквартирных домах подконтрольным контрагентам (созданным должностными лицами налогоплательщика из бывших сотрудников, во всем зависимым от налогоплательщика) являлась формальной.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80920" cy="1512168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800" dirty="0">
                <a:solidFill>
                  <a:srgbClr val="43A5FF"/>
                </a:solidFill>
                <a:latin typeface="Arial" pitchFamily="34" charset="0"/>
                <a:cs typeface="Arial" pitchFamily="34" charset="0"/>
              </a:rPr>
              <a:t>Постановление </a:t>
            </a:r>
            <a:r>
              <a:rPr lang="ru-RU" altLang="ru-RU" sz="2800" dirty="0" smtClean="0">
                <a:solidFill>
                  <a:srgbClr val="43A5FF"/>
                </a:solidFill>
                <a:latin typeface="Arial" pitchFamily="34" charset="0"/>
                <a:cs typeface="Arial" pitchFamily="34" charset="0"/>
              </a:rPr>
              <a:t>Арбитражного суда Западно-Сибирского округа от 07.04.2022 </a:t>
            </a:r>
            <a:br>
              <a:rPr lang="ru-RU" altLang="ru-RU" sz="2800" dirty="0" smtClean="0">
                <a:solidFill>
                  <a:srgbClr val="43A5FF"/>
                </a:solidFill>
                <a:latin typeface="Arial" pitchFamily="34" charset="0"/>
                <a:cs typeface="Arial" pitchFamily="34" charset="0"/>
              </a:rPr>
            </a:br>
            <a:r>
              <a:rPr lang="ru-RU" altLang="ru-RU" sz="2800" dirty="0" smtClean="0">
                <a:solidFill>
                  <a:srgbClr val="43A5FF"/>
                </a:solidFill>
                <a:latin typeface="Arial" pitchFamily="34" charset="0"/>
                <a:cs typeface="Arial" pitchFamily="34" charset="0"/>
              </a:rPr>
              <a:t>№ А75-2955/2021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7791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95536" y="1772816"/>
            <a:ext cx="8424936" cy="4896544"/>
          </a:xfrm>
        </p:spPr>
        <p:txBody>
          <a:bodyPr>
            <a:normAutofit/>
          </a:bodyPr>
          <a:lstStyle/>
          <a:p>
            <a:pPr algn="just"/>
            <a:r>
              <a:rPr lang="ru-RU" sz="2200" dirty="0"/>
              <a:t>п</a:t>
            </a:r>
            <a:r>
              <a:rPr lang="ru-RU" sz="2200" dirty="0" smtClean="0"/>
              <a:t>редпринимателем получен доход, превышающий предельно допустимый для применения УСН;</a:t>
            </a:r>
            <a:endParaRPr lang="ru-RU" sz="2200" dirty="0" smtClean="0"/>
          </a:p>
          <a:p>
            <a:pPr algn="just"/>
            <a:r>
              <a:rPr lang="ru-RU" sz="2200" dirty="0"/>
              <a:t>в</a:t>
            </a:r>
            <a:r>
              <a:rPr lang="ru-RU" sz="2200" dirty="0" smtClean="0"/>
              <a:t> целях сохранения права на УСН приняты меры для снижения размера дохода путем возврата денежных средств под видом дефектов выполненных работ</a:t>
            </a:r>
            <a:r>
              <a:rPr lang="ru-RU" sz="2200" dirty="0" smtClean="0"/>
              <a:t>;</a:t>
            </a:r>
            <a:endParaRPr lang="ru-RU" sz="2200" dirty="0" smtClean="0"/>
          </a:p>
          <a:p>
            <a:r>
              <a:rPr lang="ru-RU" sz="2200" dirty="0"/>
              <a:t>с</a:t>
            </a:r>
            <a:r>
              <a:rPr lang="ru-RU" sz="2200" dirty="0" smtClean="0"/>
              <a:t>уды трех инстанций пришли к выводам, что возврат </a:t>
            </a:r>
            <a:r>
              <a:rPr lang="ru-RU" sz="2200" dirty="0"/>
              <a:t>спорных денежных средств в </a:t>
            </a:r>
            <a:r>
              <a:rPr lang="ru-RU" sz="2200" dirty="0" smtClean="0"/>
              <a:t>конце 2016 </a:t>
            </a:r>
            <a:r>
              <a:rPr lang="ru-RU" sz="2200" dirty="0"/>
              <a:t>года произведен с целью сохранения </a:t>
            </a:r>
            <a:r>
              <a:rPr lang="ru-RU" sz="2200" dirty="0" smtClean="0"/>
              <a:t>предпринимателем </a:t>
            </a:r>
            <a:r>
              <a:rPr lang="ru-RU" sz="2200" dirty="0"/>
              <a:t>права </a:t>
            </a:r>
            <a:r>
              <a:rPr lang="ru-RU" sz="2200" dirty="0" smtClean="0"/>
              <a:t>на применение </a:t>
            </a:r>
            <a:r>
              <a:rPr lang="ru-RU" sz="2200" dirty="0"/>
              <a:t>УСН</a:t>
            </a:r>
            <a:r>
              <a:rPr lang="ru-RU" sz="2200" dirty="0" smtClean="0"/>
              <a:t>.</a:t>
            </a:r>
            <a:endParaRPr lang="ru-RU" sz="2200" dirty="0" smtClean="0"/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80920" cy="1512168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800" dirty="0">
                <a:solidFill>
                  <a:srgbClr val="43A5FF"/>
                </a:solidFill>
                <a:latin typeface="Arial" pitchFamily="34" charset="0"/>
                <a:cs typeface="Arial" pitchFamily="34" charset="0"/>
              </a:rPr>
              <a:t>Постановление </a:t>
            </a:r>
            <a:r>
              <a:rPr lang="ru-RU" altLang="ru-RU" sz="2800" dirty="0" smtClean="0">
                <a:solidFill>
                  <a:srgbClr val="43A5FF"/>
                </a:solidFill>
                <a:latin typeface="Arial" pitchFamily="34" charset="0"/>
                <a:cs typeface="Arial" pitchFamily="34" charset="0"/>
              </a:rPr>
              <a:t>Арбитражного суда Западно-Сибирского округа от </a:t>
            </a:r>
            <a:r>
              <a:rPr lang="ru-RU" altLang="ru-RU" sz="2800" dirty="0" smtClean="0">
                <a:solidFill>
                  <a:srgbClr val="43A5FF"/>
                </a:solidFill>
                <a:latin typeface="Arial" pitchFamily="34" charset="0"/>
                <a:cs typeface="Arial" pitchFamily="34" charset="0"/>
              </a:rPr>
              <a:t>15.10.2020 </a:t>
            </a:r>
            <a:r>
              <a:rPr lang="ru-RU" altLang="ru-RU" sz="2800" dirty="0" smtClean="0">
                <a:solidFill>
                  <a:srgbClr val="43A5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altLang="ru-RU" sz="2800" dirty="0" smtClean="0">
                <a:solidFill>
                  <a:srgbClr val="43A5FF"/>
                </a:solidFill>
                <a:latin typeface="Arial" pitchFamily="34" charset="0"/>
                <a:cs typeface="Arial" pitchFamily="34" charset="0"/>
              </a:rPr>
            </a:br>
            <a:r>
              <a:rPr lang="ru-RU" altLang="ru-RU" sz="2800" dirty="0" smtClean="0">
                <a:solidFill>
                  <a:srgbClr val="43A5FF"/>
                </a:solidFill>
                <a:latin typeface="Arial" pitchFamily="34" charset="0"/>
                <a:cs typeface="Arial" pitchFamily="34" charset="0"/>
              </a:rPr>
              <a:t>№ </a:t>
            </a:r>
            <a:r>
              <a:rPr lang="ru-RU" altLang="ru-RU" sz="2800" dirty="0" smtClean="0">
                <a:solidFill>
                  <a:srgbClr val="43A5FF"/>
                </a:solidFill>
                <a:latin typeface="Arial" pitchFamily="34" charset="0"/>
                <a:cs typeface="Arial" pitchFamily="34" charset="0"/>
              </a:rPr>
              <a:t>А75-20797/2019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635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169</TotalTime>
  <Words>208</Words>
  <Application>Microsoft Office PowerPoint</Application>
  <PresentationFormat>Экран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Открытая</vt:lpstr>
      <vt:lpstr>Постановление Арбитражного суда Западно-Сибирского округа от 09.08.2022  № А75-8316/2021 </vt:lpstr>
      <vt:lpstr>Постановление Арбитражного суда Западно-Сибирского округа от 07.04.2022  № А75-2955/2021 </vt:lpstr>
      <vt:lpstr>Постановление Арбитражного суда Западно-Сибирского округа от 15.10.2020  № А75-20797/2019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Першина Зоя Николаевна</dc:creator>
  <cp:lastModifiedBy>Першина Зоя Николаевна</cp:lastModifiedBy>
  <cp:revision>9</cp:revision>
  <dcterms:created xsi:type="dcterms:W3CDTF">2022-09-09T08:21:39Z</dcterms:created>
  <dcterms:modified xsi:type="dcterms:W3CDTF">2022-09-14T10:41:41Z</dcterms:modified>
</cp:coreProperties>
</file>